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94" r:id="rId17"/>
    <p:sldId id="272" r:id="rId18"/>
    <p:sldId id="275" r:id="rId19"/>
    <p:sldId id="273" r:id="rId20"/>
    <p:sldId id="276" r:id="rId21"/>
    <p:sldId id="274" r:id="rId22"/>
    <p:sldId id="277" r:id="rId23"/>
    <p:sldId id="278" r:id="rId24"/>
    <p:sldId id="279" r:id="rId25"/>
    <p:sldId id="280" r:id="rId26"/>
    <p:sldId id="281" r:id="rId27"/>
    <p:sldId id="283" r:id="rId28"/>
    <p:sldId id="282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5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39" d="100"/>
          <a:sy n="139" d="100"/>
        </p:scale>
        <p:origin x="-8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BFDA-34B6-4CBB-A10A-FA7E62C661E1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C9D0-69E2-42D9-896B-2C92307AE9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BFDA-34B6-4CBB-A10A-FA7E62C661E1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C9D0-69E2-42D9-896B-2C92307AE9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BFDA-34B6-4CBB-A10A-FA7E62C661E1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C9D0-69E2-42D9-896B-2C92307AE9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BFDA-34B6-4CBB-A10A-FA7E62C661E1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C9D0-69E2-42D9-896B-2C92307AE9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BFDA-34B6-4CBB-A10A-FA7E62C661E1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C9D0-69E2-42D9-896B-2C92307AE9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BFDA-34B6-4CBB-A10A-FA7E62C661E1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C9D0-69E2-42D9-896B-2C92307AE9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BFDA-34B6-4CBB-A10A-FA7E62C661E1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C9D0-69E2-42D9-896B-2C92307AE9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BFDA-34B6-4CBB-A10A-FA7E62C661E1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C9D0-69E2-42D9-896B-2C92307AE9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BFDA-34B6-4CBB-A10A-FA7E62C661E1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C9D0-69E2-42D9-896B-2C92307AE9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BFDA-34B6-4CBB-A10A-FA7E62C661E1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C9D0-69E2-42D9-896B-2C92307AE9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BFDA-34B6-4CBB-A10A-FA7E62C661E1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C9D0-69E2-42D9-896B-2C92307AE9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DBFDA-34B6-4CBB-A10A-FA7E62C661E1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AC9D0-69E2-42D9-896B-2C92307AE9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Ultra Low Power PLL Implementations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Sudhanshu</a:t>
            </a:r>
            <a:r>
              <a:rPr lang="en-US" dirty="0" smtClean="0"/>
              <a:t> </a:t>
            </a:r>
            <a:r>
              <a:rPr lang="en-US" dirty="0" err="1" smtClean="0"/>
              <a:t>Khanna</a:t>
            </a:r>
            <a:endParaRPr lang="en-US" dirty="0" smtClean="0"/>
          </a:p>
          <a:p>
            <a:r>
              <a:rPr lang="en-US" dirty="0" smtClean="0"/>
              <a:t>ECE7332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1752600"/>
            <a:ext cx="3942181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VCO Delay 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48200" cy="457199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Why this structure?</a:t>
            </a:r>
          </a:p>
          <a:p>
            <a:pPr lvl="1"/>
            <a:r>
              <a:rPr lang="en-US" dirty="0" smtClean="0"/>
              <a:t>Power: It burns no static power for control voltage generation</a:t>
            </a:r>
          </a:p>
          <a:p>
            <a:pPr lvl="1"/>
            <a:r>
              <a:rPr lang="en-US" dirty="0" smtClean="0"/>
              <a:t>Full swing outputs: Good phase noise</a:t>
            </a:r>
          </a:p>
          <a:p>
            <a:endParaRPr lang="en-US" dirty="0" smtClean="0"/>
          </a:p>
          <a:p>
            <a:r>
              <a:rPr lang="en-US" dirty="0" smtClean="0"/>
              <a:t>Want to avoid using current controlled VCO</a:t>
            </a:r>
          </a:p>
          <a:p>
            <a:pPr lvl="1"/>
            <a:r>
              <a:rPr lang="en-US" dirty="0" smtClean="0"/>
              <a:t>Thus, MOS capacitors are used to control frequency</a:t>
            </a:r>
          </a:p>
          <a:p>
            <a:pPr lvl="1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4419600"/>
            <a:ext cx="35337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VCO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67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100uW @ 600MHz, 1.3V</a:t>
            </a:r>
          </a:p>
          <a:p>
            <a:pPr lvl="1"/>
            <a:r>
              <a:rPr lang="en-US" dirty="0" smtClean="0"/>
              <a:t>50% of total power consumption</a:t>
            </a:r>
          </a:p>
          <a:p>
            <a:r>
              <a:rPr lang="en-US" dirty="0" smtClean="0"/>
              <a:t>Small tuning range</a:t>
            </a:r>
          </a:p>
          <a:p>
            <a:pPr lvl="1"/>
            <a:r>
              <a:rPr lang="en-US" dirty="0" smtClean="0"/>
              <a:t>Only 23%</a:t>
            </a:r>
          </a:p>
          <a:p>
            <a:pPr lvl="1"/>
            <a:r>
              <a:rPr lang="en-US" dirty="0" smtClean="0"/>
              <a:t>Limited because of use of MOS </a:t>
            </a:r>
            <a:r>
              <a:rPr lang="en-US" dirty="0" err="1" smtClean="0"/>
              <a:t>varactors</a:t>
            </a:r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4191000"/>
            <a:ext cx="4953000" cy="250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 fractional-N divider to save power</a:t>
            </a:r>
          </a:p>
          <a:p>
            <a:r>
              <a:rPr lang="en-US" dirty="0" smtClean="0"/>
              <a:t>8 to 1 divider is used</a:t>
            </a:r>
          </a:p>
          <a:p>
            <a:r>
              <a:rPr lang="en-US" dirty="0" smtClean="0"/>
              <a:t>Divider is also quite power hungry in a PLL</a:t>
            </a:r>
          </a:p>
          <a:p>
            <a:pPr lvl="1"/>
            <a:r>
              <a:rPr lang="en-US" dirty="0" smtClean="0"/>
              <a:t>TSPC FF is used to save clock power</a:t>
            </a:r>
          </a:p>
          <a:p>
            <a:pPr lvl="1"/>
            <a:r>
              <a:rPr lang="en-US" dirty="0" smtClean="0"/>
              <a:t>TSPC Helps save area too</a:t>
            </a:r>
          </a:p>
          <a:p>
            <a:pPr lvl="1"/>
            <a:r>
              <a:rPr lang="en-US" dirty="0" smtClean="0"/>
              <a:t>Since frequency is relatively low, TSPC works well</a:t>
            </a:r>
          </a:p>
          <a:p>
            <a:r>
              <a:rPr lang="en-US" dirty="0" smtClean="0"/>
              <a:t>Divider power</a:t>
            </a:r>
          </a:p>
          <a:p>
            <a:pPr lvl="1"/>
            <a:r>
              <a:rPr lang="en-US" dirty="0" smtClean="0"/>
              <a:t>24uW (around 10% of total power)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TSPC is used to make the D-FFs in PFD as well</a:t>
            </a:r>
          </a:p>
          <a:p>
            <a:endParaRPr lang="en-US" dirty="0" smtClean="0"/>
          </a:p>
          <a:p>
            <a:r>
              <a:rPr lang="en-US" dirty="0" smtClean="0"/>
              <a:t>NOR gate that generates the reset signal has delay of 300ps, and helps overcome dead-zone</a:t>
            </a:r>
          </a:p>
          <a:p>
            <a:endParaRPr lang="en-US" dirty="0"/>
          </a:p>
          <a:p>
            <a:r>
              <a:rPr lang="en-US" dirty="0" smtClean="0"/>
              <a:t>10uW in lock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4114800"/>
            <a:ext cx="5157788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 Pump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Since the PLL generates the clock for RF, some effort is put to lower noise due to charge pump</a:t>
            </a:r>
          </a:p>
          <a:p>
            <a:r>
              <a:rPr lang="en-US" dirty="0" smtClean="0"/>
              <a:t>53uW at </a:t>
            </a:r>
            <a:r>
              <a:rPr lang="en-US" dirty="0" err="1" smtClean="0"/>
              <a:t>Iref</a:t>
            </a:r>
            <a:r>
              <a:rPr lang="en-US" dirty="0" smtClean="0"/>
              <a:t> of 14.5uA (25% of total power)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Discussion: Is this too high a price??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4403034"/>
            <a:ext cx="762671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 Pump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799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Output transistors of the CP are biased such that there would be some static power consumption when both UP and DOWN are OFF</a:t>
            </a:r>
          </a:p>
          <a:p>
            <a:pPr lvl="1"/>
            <a:r>
              <a:rPr lang="en-US" dirty="0" smtClean="0"/>
              <a:t>This static would help compensate for leakage, and thus lower the ripple at VCO input when the PLL is locked</a:t>
            </a:r>
          </a:p>
          <a:p>
            <a:endParaRPr lang="en-US" dirty="0" smtClean="0"/>
          </a:p>
          <a:p>
            <a:r>
              <a:rPr lang="en-US" dirty="0" smtClean="0"/>
              <a:t>Also, inputs are not connected to the last stage, thus clock feed-through will be lesser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4724400"/>
            <a:ext cx="6396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200uW @ 1.3V, 130nm process</a:t>
            </a:r>
          </a:p>
          <a:p>
            <a:pPr lvl="1"/>
            <a:r>
              <a:rPr lang="en-US" dirty="0" smtClean="0"/>
              <a:t>VCO: 100uW</a:t>
            </a:r>
          </a:p>
          <a:p>
            <a:pPr lvl="1"/>
            <a:r>
              <a:rPr lang="en-US" dirty="0" smtClean="0"/>
              <a:t>Charge Pump: 50uW</a:t>
            </a:r>
          </a:p>
          <a:p>
            <a:pPr lvl="1"/>
            <a:r>
              <a:rPr lang="en-US" dirty="0" smtClean="0"/>
              <a:t>Divider: 25uW</a:t>
            </a:r>
          </a:p>
          <a:p>
            <a:pPr lvl="1"/>
            <a:r>
              <a:rPr lang="en-US" dirty="0" smtClean="0"/>
              <a:t>PFD: 10uW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600MHz output frequency, 75MHz input clock</a:t>
            </a:r>
          </a:p>
          <a:p>
            <a:r>
              <a:rPr lang="en-US" dirty="0" smtClean="0"/>
              <a:t>23% tuning range</a:t>
            </a:r>
          </a:p>
          <a:p>
            <a:endParaRPr lang="en-US" dirty="0" smtClean="0"/>
          </a:p>
          <a:p>
            <a:r>
              <a:rPr lang="en-US" dirty="0" smtClean="0"/>
              <a:t>-91 </a:t>
            </a:r>
            <a:r>
              <a:rPr lang="en-US" dirty="0" err="1" smtClean="0"/>
              <a:t>dBc</a:t>
            </a:r>
            <a:r>
              <a:rPr lang="en-US" dirty="0" smtClean="0"/>
              <a:t>/Hz @ 1MHz offset</a:t>
            </a:r>
          </a:p>
          <a:p>
            <a:r>
              <a:rPr lang="en-US" dirty="0" smtClean="0"/>
              <a:t>~300u x 200u: mostly loop filter passives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553200" y="2133600"/>
          <a:ext cx="2171700" cy="1261872"/>
        </p:xfrm>
        <a:graphic>
          <a:graphicData uri="http://schemas.openxmlformats.org/drawingml/2006/table">
            <a:tbl>
              <a:tblPr/>
              <a:tblGrid>
                <a:gridCol w="1143000"/>
                <a:gridCol w="102870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Times New Roman"/>
                          <a:cs typeface="Times New Roman"/>
                        </a:rPr>
                        <a:t>Block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Times New Roman"/>
                          <a:cs typeface="Times New Roman"/>
                        </a:rPr>
                        <a:t>Power (uW)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Charge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Pump*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Times New Roman"/>
                        </a:rPr>
                        <a:t>0.3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Times New Roman"/>
                        </a:rPr>
                        <a:t>Divider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Times New Roman"/>
                        </a:rPr>
                        <a:t>3.0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Times New Roman"/>
                        </a:rPr>
                        <a:t>PFD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Times New Roman"/>
                        </a:rPr>
                        <a:t>1.8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Times New Roman"/>
                        </a:rPr>
                        <a:t>VCO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Times New Roman"/>
                        </a:rPr>
                        <a:t>9.7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Times New Roman"/>
                          <a:cs typeface="Times New Roman"/>
                        </a:rPr>
                        <a:t>14.8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0" y="18288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***My PLL***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Loop Filter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active filter used to save power</a:t>
            </a:r>
          </a:p>
          <a:p>
            <a:r>
              <a:rPr lang="en-US" dirty="0" smtClean="0"/>
              <a:t>Passive Implementation</a:t>
            </a:r>
          </a:p>
          <a:p>
            <a:pPr lvl="1"/>
            <a:r>
              <a:rPr lang="en-US" dirty="0" smtClean="0"/>
              <a:t>MIM capacitor</a:t>
            </a:r>
          </a:p>
          <a:p>
            <a:pPr lvl="1"/>
            <a:r>
              <a:rPr lang="en-US" dirty="0" smtClean="0"/>
              <a:t>High R poly 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ULP PLL for RF</a:t>
            </a:r>
          </a:p>
          <a:p>
            <a:pPr lvl="1">
              <a:lnSpc>
                <a:spcPct val="80000"/>
              </a:lnSpc>
            </a:pPr>
            <a:r>
              <a:rPr lang="en-US" sz="2200" dirty="0"/>
              <a:t>An Ultra-low-Power </a:t>
            </a:r>
            <a:r>
              <a:rPr lang="en-US" sz="2200" dirty="0" err="1"/>
              <a:t>Quadrature</a:t>
            </a:r>
            <a:r>
              <a:rPr lang="en-US" sz="2200" dirty="0"/>
              <a:t> PLL in 130nm CMOS for Impulse Radio </a:t>
            </a:r>
            <a:r>
              <a:rPr lang="en-US" sz="2200" dirty="0" smtClean="0"/>
              <a:t>Receivers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200uW, 600MHz</a:t>
            </a:r>
          </a:p>
          <a:p>
            <a:pPr lvl="1">
              <a:lnSpc>
                <a:spcPct val="80000"/>
              </a:lnSpc>
            </a:pPr>
            <a:endParaRPr lang="en-US" sz="2200" dirty="0"/>
          </a:p>
          <a:p>
            <a:pPr>
              <a:lnSpc>
                <a:spcPct val="80000"/>
              </a:lnSpc>
            </a:pPr>
            <a:r>
              <a:rPr lang="en-US" b="1" dirty="0"/>
              <a:t>ULP PLL for digital system clock generation</a:t>
            </a:r>
          </a:p>
          <a:p>
            <a:pPr lvl="1">
              <a:lnSpc>
                <a:spcPct val="80000"/>
              </a:lnSpc>
            </a:pPr>
            <a:r>
              <a:rPr lang="en-US" sz="2200" b="1" dirty="0"/>
              <a:t>Ultra Low Power CMOS PLL Clock Synthesizer for Wireless Sensor </a:t>
            </a:r>
            <a:r>
              <a:rPr lang="en-US" sz="2200" b="1" dirty="0" smtClean="0"/>
              <a:t>Nodes</a:t>
            </a:r>
          </a:p>
          <a:p>
            <a:pPr lvl="1">
              <a:lnSpc>
                <a:spcPct val="80000"/>
              </a:lnSpc>
            </a:pPr>
            <a:r>
              <a:rPr lang="en-US" sz="2200" b="1" dirty="0" smtClean="0"/>
              <a:t>20uW, 100kHz</a:t>
            </a:r>
          </a:p>
          <a:p>
            <a:pPr lvl="1">
              <a:lnSpc>
                <a:spcPct val="80000"/>
              </a:lnSpc>
            </a:pPr>
            <a:endParaRPr lang="en-US" sz="2200" dirty="0"/>
          </a:p>
          <a:p>
            <a:pPr>
              <a:lnSpc>
                <a:spcPct val="80000"/>
              </a:lnSpc>
            </a:pPr>
            <a:r>
              <a:rPr lang="en-US" dirty="0"/>
              <a:t>ULP ADPLL for </a:t>
            </a:r>
            <a:r>
              <a:rPr lang="en-US" dirty="0" smtClean="0"/>
              <a:t>RF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260uW, 1GHz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Duty cycled: On for 10% of the </a:t>
            </a:r>
            <a:r>
              <a:rPr lang="en-US" sz="2200" dirty="0" smtClean="0"/>
              <a:t>time</a:t>
            </a:r>
          </a:p>
          <a:p>
            <a:pPr lvl="1">
              <a:lnSpc>
                <a:spcPct val="90000"/>
              </a:lnSpc>
            </a:pP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ULP PLL for digital clock generation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Used to generate a 100kHz system clock for running digital circuits</a:t>
            </a:r>
          </a:p>
          <a:p>
            <a:endParaRPr lang="en-US" dirty="0" smtClean="0"/>
          </a:p>
          <a:p>
            <a:r>
              <a:rPr lang="en-US" dirty="0" smtClean="0"/>
              <a:t>The applications requires:</a:t>
            </a:r>
          </a:p>
          <a:p>
            <a:pPr lvl="1"/>
            <a:r>
              <a:rPr lang="en-US" dirty="0" smtClean="0"/>
              <a:t>+/- 0.05% freq accuracy</a:t>
            </a:r>
          </a:p>
          <a:p>
            <a:pPr lvl="1"/>
            <a:r>
              <a:rPr lang="en-US" dirty="0" smtClean="0"/>
              <a:t>&lt; 40uW power @ 3.3V in 0.6u technology</a:t>
            </a:r>
          </a:p>
          <a:p>
            <a:pPr lvl="1"/>
            <a:r>
              <a:rPr lang="en-US" dirty="0" smtClean="0"/>
              <a:t>1us period jitter (large!)</a:t>
            </a:r>
          </a:p>
          <a:p>
            <a:pPr lvl="1"/>
            <a:r>
              <a:rPr lang="en-US" dirty="0" smtClean="0"/>
              <a:t>Fully integrated</a:t>
            </a:r>
          </a:p>
          <a:p>
            <a:pPr lvl="1"/>
            <a:r>
              <a:rPr lang="en-US" dirty="0" smtClean="0"/>
              <a:t>32kHz input clock from oscillator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Discussion: Where do all these numbers come from??</a:t>
            </a:r>
          </a:p>
          <a:p>
            <a:endParaRPr lang="en-US" dirty="0" smtClean="0"/>
          </a:p>
          <a:p>
            <a:r>
              <a:rPr lang="en-US" dirty="0" smtClean="0"/>
              <a:t>Unlike previous design, here power is the most critical metric BY FAR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SN_System_090414_2030_600x55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5600" y="4572000"/>
            <a:ext cx="2365004" cy="21955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Motivation for ULP PLLs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Distributed systems:</a:t>
            </a:r>
          </a:p>
          <a:p>
            <a:pPr lvl="1"/>
            <a:r>
              <a:rPr lang="en-US" dirty="0" smtClean="0"/>
              <a:t>Wireless Sensor Networks</a:t>
            </a:r>
          </a:p>
          <a:p>
            <a:pPr lvl="1"/>
            <a:r>
              <a:rPr lang="en-US" dirty="0" smtClean="0"/>
              <a:t>Body Sensor Networks</a:t>
            </a:r>
          </a:p>
          <a:p>
            <a:pPr lvl="1"/>
            <a:endParaRPr lang="en-US" dirty="0"/>
          </a:p>
          <a:p>
            <a:r>
              <a:rPr lang="en-US" dirty="0" smtClean="0"/>
              <a:t>Individual nodes are simple and rely on communication to hub for getting the work done</a:t>
            </a:r>
          </a:p>
          <a:p>
            <a:endParaRPr lang="en-US" dirty="0" smtClean="0"/>
          </a:p>
          <a:p>
            <a:r>
              <a:rPr lang="en-US" dirty="0" smtClean="0"/>
              <a:t>Must adhere to standard wireless communication protocols  =&gt; PLL for RF Communication</a:t>
            </a:r>
          </a:p>
          <a:p>
            <a:endParaRPr lang="en-US" dirty="0" smtClean="0"/>
          </a:p>
          <a:p>
            <a:r>
              <a:rPr lang="en-US" dirty="0" smtClean="0"/>
              <a:t>To generate clock(s) for the digital system </a:t>
            </a:r>
          </a:p>
          <a:p>
            <a:pPr lvl="1">
              <a:buNone/>
            </a:pPr>
            <a:r>
              <a:rPr lang="en-US" sz="3100" dirty="0" smtClean="0"/>
              <a:t>=&gt; PLL for processing</a:t>
            </a:r>
            <a:endParaRPr lang="en-US" dirty="0"/>
          </a:p>
        </p:txBody>
      </p:sp>
      <p:pic>
        <p:nvPicPr>
          <p:cNvPr id="4" name="Picture 2" descr="p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4800" y="7620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20000614-sensor9bi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1676400"/>
            <a:ext cx="166528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143000"/>
            <a:ext cx="51435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PLL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19600"/>
            <a:ext cx="8229600" cy="20113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Fractional N divider not used to save power</a:t>
            </a:r>
          </a:p>
          <a:p>
            <a:pPr lvl="1"/>
            <a:r>
              <a:rPr lang="en-US" dirty="0" smtClean="0"/>
              <a:t>3 dividers used to get to the required freq</a:t>
            </a:r>
          </a:p>
          <a:p>
            <a:r>
              <a:rPr lang="en-US" dirty="0" smtClean="0"/>
              <a:t>All blocks focus on simplicity and low power</a:t>
            </a:r>
          </a:p>
          <a:p>
            <a:r>
              <a:rPr lang="en-US" dirty="0" smtClean="0"/>
              <a:t>Very similar to class designs for PS3!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VCO Design Decisions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To lower power, design decisions for VCO are most important</a:t>
            </a:r>
          </a:p>
          <a:p>
            <a:endParaRPr lang="en-US" dirty="0" smtClean="0"/>
          </a:p>
          <a:p>
            <a:r>
              <a:rPr lang="en-US" dirty="0" smtClean="0"/>
              <a:t>The authors use a single ended current starved RO</a:t>
            </a:r>
          </a:p>
          <a:p>
            <a:pPr lvl="1"/>
            <a:r>
              <a:rPr lang="en-US" dirty="0" smtClean="0"/>
              <a:t>Ease of integration</a:t>
            </a:r>
          </a:p>
          <a:p>
            <a:pPr lvl="1"/>
            <a:r>
              <a:rPr lang="en-US" dirty="0" smtClean="0"/>
              <a:t>Low Power at moderate noise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Discussion: Why not use differential cell from previous paper?</a:t>
            </a:r>
          </a:p>
          <a:p>
            <a:pPr lvl="1"/>
            <a:r>
              <a:rPr lang="en-US" dirty="0" smtClean="0"/>
              <a:t>Lower tuning range</a:t>
            </a:r>
          </a:p>
          <a:p>
            <a:pPr lvl="1"/>
            <a:r>
              <a:rPr lang="en-US" dirty="0" smtClean="0"/>
              <a:t>More switching nodes??</a:t>
            </a:r>
          </a:p>
          <a:p>
            <a:pPr lvl="1"/>
            <a:r>
              <a:rPr lang="en-US" dirty="0" smtClean="0"/>
              <a:t>Don’t need </a:t>
            </a:r>
            <a:r>
              <a:rPr lang="en-US" dirty="0" err="1" smtClean="0"/>
              <a:t>quadrature</a:t>
            </a:r>
            <a:r>
              <a:rPr lang="en-US" dirty="0" smtClean="0"/>
              <a:t> outputs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VCO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0"/>
            <a:ext cx="8229600" cy="2514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M2-M3 form the inverter</a:t>
            </a:r>
          </a:p>
          <a:p>
            <a:r>
              <a:rPr lang="en-US" dirty="0" smtClean="0"/>
              <a:t>M1-M4 are current sources</a:t>
            </a:r>
          </a:p>
          <a:p>
            <a:r>
              <a:rPr lang="en-US" dirty="0" smtClean="0"/>
              <a:t>Other devices help create appropriate control voltages</a:t>
            </a:r>
          </a:p>
          <a:p>
            <a:r>
              <a:rPr lang="en-US" dirty="0" smtClean="0"/>
              <a:t>M7 ensures that when V</a:t>
            </a:r>
            <a:r>
              <a:rPr lang="en-US" baseline="-25000" dirty="0" smtClean="0"/>
              <a:t>CTRL</a:t>
            </a:r>
            <a:r>
              <a:rPr lang="en-US" baseline="-25000" dirty="0"/>
              <a:t> </a:t>
            </a:r>
            <a:r>
              <a:rPr lang="en-US" dirty="0" smtClean="0"/>
              <a:t> is below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t</a:t>
            </a:r>
            <a:r>
              <a:rPr lang="en-US" baseline="-25000" dirty="0" smtClean="0"/>
              <a:t> </a:t>
            </a:r>
            <a:r>
              <a:rPr lang="en-US" dirty="0" smtClean="0"/>
              <a:t> then RO is still oscillating at some minimum frequency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Discussion: Why is this required??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295400"/>
            <a:ext cx="45053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Discussion:</a:t>
            </a:r>
            <a:r>
              <a:rPr lang="en-US" dirty="0" smtClean="0"/>
              <a:t> VCO: Need for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min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62400"/>
            <a:ext cx="8229600" cy="2316163"/>
          </a:xfrm>
        </p:spPr>
        <p:txBody>
          <a:bodyPr/>
          <a:lstStyle/>
          <a:p>
            <a:r>
              <a:rPr lang="en-US" dirty="0" smtClean="0"/>
              <a:t>At startup, without M7, RO will not oscillate</a:t>
            </a:r>
          </a:p>
          <a:p>
            <a:r>
              <a:rPr lang="en-US" dirty="0" smtClean="0"/>
              <a:t>Thus gain will be very high near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t</a:t>
            </a:r>
            <a:endParaRPr lang="en-US" baseline="-25000" dirty="0" smtClean="0"/>
          </a:p>
          <a:p>
            <a:pPr lvl="1"/>
            <a:r>
              <a:rPr lang="en-US" dirty="0"/>
              <a:t>S</a:t>
            </a:r>
            <a:r>
              <a:rPr lang="en-US" dirty="0" smtClean="0"/>
              <a:t>tability issues??</a:t>
            </a:r>
          </a:p>
          <a:p>
            <a:pPr lvl="1"/>
            <a:r>
              <a:rPr lang="en-US" dirty="0" smtClean="0"/>
              <a:t>My PLL doesn’t oscillate &lt;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t</a:t>
            </a:r>
            <a:r>
              <a:rPr lang="en-US" baseline="-25000" dirty="0" smtClean="0"/>
              <a:t> </a:t>
            </a:r>
            <a:r>
              <a:rPr lang="en-US" dirty="0" smtClean="0"/>
              <a:t> but it works fine….</a:t>
            </a:r>
            <a:endParaRPr lang="en-US" baseline="-250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1295400"/>
            <a:ext cx="425767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45053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 Pump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09800"/>
          </a:xfrm>
        </p:spPr>
        <p:txBody>
          <a:bodyPr/>
          <a:lstStyle/>
          <a:p>
            <a:r>
              <a:rPr lang="en-US" dirty="0" smtClean="0"/>
              <a:t>Issues to take care of:</a:t>
            </a:r>
          </a:p>
          <a:p>
            <a:pPr lvl="1"/>
            <a:r>
              <a:rPr lang="en-US" dirty="0" smtClean="0"/>
              <a:t>Spurs due to current mismatch</a:t>
            </a:r>
          </a:p>
          <a:p>
            <a:pPr lvl="1"/>
            <a:r>
              <a:rPr lang="en-US" dirty="0" smtClean="0"/>
              <a:t>Charge injection/sharing while switching current on and off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3505200"/>
            <a:ext cx="4217581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3962400"/>
            <a:ext cx="3810000" cy="2209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4600" dirty="0"/>
              <a:t>M11 and M12 help match the PU and PD structures in the charge pump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3600" dirty="0"/>
              <a:t>Helps match charge injection and charge sharing effects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 dividers are used to get to the required ratio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Discussion: What are the disadvantages of having dividers in the clock forward path?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3429000"/>
            <a:ext cx="51435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20uW at 3.3V</a:t>
            </a:r>
          </a:p>
          <a:p>
            <a:endParaRPr lang="en-US" dirty="0" smtClean="0"/>
          </a:p>
          <a:p>
            <a:r>
              <a:rPr lang="en-US" dirty="0" smtClean="0"/>
              <a:t>100kHz output, 32kHz input</a:t>
            </a:r>
          </a:p>
          <a:p>
            <a:endParaRPr lang="en-US" dirty="0" smtClean="0"/>
          </a:p>
          <a:p>
            <a:r>
              <a:rPr lang="en-US" dirty="0" smtClean="0"/>
              <a:t>+/- 13Hz freq accuracy</a:t>
            </a:r>
          </a:p>
          <a:p>
            <a:r>
              <a:rPr lang="en-US" dirty="0" smtClean="0"/>
              <a:t>5ns (1-sigma) jitter</a:t>
            </a:r>
          </a:p>
          <a:p>
            <a:endParaRPr lang="en-US" dirty="0" smtClean="0"/>
          </a:p>
          <a:p>
            <a:r>
              <a:rPr lang="en-US" dirty="0" smtClean="0"/>
              <a:t>0.8mm</a:t>
            </a:r>
            <a:r>
              <a:rPr lang="en-US" baseline="30000" dirty="0" smtClean="0"/>
              <a:t>2</a:t>
            </a:r>
            <a:r>
              <a:rPr lang="en-US" dirty="0" smtClean="0"/>
              <a:t> in 0.6u technology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ULP PLL for RF</a:t>
            </a:r>
          </a:p>
          <a:p>
            <a:pPr lvl="1">
              <a:lnSpc>
                <a:spcPct val="80000"/>
              </a:lnSpc>
            </a:pPr>
            <a:r>
              <a:rPr lang="en-US" sz="2200" dirty="0"/>
              <a:t>An Ultra-low-Power </a:t>
            </a:r>
            <a:r>
              <a:rPr lang="en-US" sz="2200" dirty="0" err="1"/>
              <a:t>Quadrature</a:t>
            </a:r>
            <a:r>
              <a:rPr lang="en-US" sz="2200" dirty="0"/>
              <a:t> PLL in 130nm CMOS for Impulse Radio </a:t>
            </a:r>
            <a:r>
              <a:rPr lang="en-US" sz="2200" dirty="0" smtClean="0"/>
              <a:t>Receivers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200uW, 600MHz</a:t>
            </a:r>
          </a:p>
          <a:p>
            <a:pPr lvl="1">
              <a:lnSpc>
                <a:spcPct val="80000"/>
              </a:lnSpc>
            </a:pPr>
            <a:endParaRPr lang="en-US" sz="2200" dirty="0"/>
          </a:p>
          <a:p>
            <a:pPr>
              <a:lnSpc>
                <a:spcPct val="80000"/>
              </a:lnSpc>
            </a:pPr>
            <a:r>
              <a:rPr lang="en-US" dirty="0"/>
              <a:t>ULP PLL for digital system clock generation</a:t>
            </a:r>
          </a:p>
          <a:p>
            <a:pPr lvl="1">
              <a:lnSpc>
                <a:spcPct val="80000"/>
              </a:lnSpc>
            </a:pPr>
            <a:r>
              <a:rPr lang="en-US" sz="2200" dirty="0"/>
              <a:t>Ultra Low Power CMOS PLL Clock Synthesizer for Wireless Sensor </a:t>
            </a:r>
            <a:r>
              <a:rPr lang="en-US" sz="2200" dirty="0" smtClean="0"/>
              <a:t>Nodes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20uW, 100kHz</a:t>
            </a:r>
          </a:p>
          <a:p>
            <a:pPr lvl="1">
              <a:lnSpc>
                <a:spcPct val="80000"/>
              </a:lnSpc>
            </a:pPr>
            <a:endParaRPr lang="en-US" sz="2200" dirty="0"/>
          </a:p>
          <a:p>
            <a:pPr>
              <a:lnSpc>
                <a:spcPct val="80000"/>
              </a:lnSpc>
            </a:pPr>
            <a:r>
              <a:rPr lang="en-US" b="1" dirty="0"/>
              <a:t>ULP ADPLL for </a:t>
            </a:r>
            <a:r>
              <a:rPr lang="en-US" b="1" dirty="0" smtClean="0"/>
              <a:t>RF</a:t>
            </a:r>
          </a:p>
          <a:p>
            <a:pPr lvl="1">
              <a:lnSpc>
                <a:spcPct val="90000"/>
              </a:lnSpc>
            </a:pPr>
            <a:r>
              <a:rPr lang="en-US" sz="2200" b="1" dirty="0"/>
              <a:t>260uW, 1GHz</a:t>
            </a:r>
          </a:p>
          <a:p>
            <a:pPr lvl="1">
              <a:lnSpc>
                <a:spcPct val="90000"/>
              </a:lnSpc>
            </a:pPr>
            <a:r>
              <a:rPr lang="en-US" sz="2200" b="1" dirty="0"/>
              <a:t>Duty cycled: On for 10% of the </a:t>
            </a:r>
            <a:r>
              <a:rPr lang="en-US" sz="2200" b="1" dirty="0" smtClean="0"/>
              <a:t>time</a:t>
            </a:r>
          </a:p>
          <a:p>
            <a:pPr lvl="1">
              <a:lnSpc>
                <a:spcPct val="90000"/>
              </a:lnSpc>
            </a:pP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ULP ADPLL for RF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Has 10% duty cycle</a:t>
            </a:r>
          </a:p>
          <a:p>
            <a:pPr lvl="1"/>
            <a:r>
              <a:rPr lang="en-US" dirty="0" smtClean="0"/>
              <a:t>Output clock is only available in bursts</a:t>
            </a:r>
          </a:p>
          <a:p>
            <a:pPr lvl="1"/>
            <a:r>
              <a:rPr lang="en-US" dirty="0" smtClean="0"/>
              <a:t>Duty cycling helps reduce average power</a:t>
            </a:r>
          </a:p>
          <a:p>
            <a:endParaRPr lang="en-US" dirty="0"/>
          </a:p>
          <a:p>
            <a:r>
              <a:rPr lang="en-US" dirty="0" smtClean="0"/>
              <a:t>WSNs do not need very accurate RF clock:</a:t>
            </a:r>
          </a:p>
          <a:p>
            <a:pPr lvl="1"/>
            <a:r>
              <a:rPr lang="en-US" dirty="0" smtClean="0"/>
              <a:t>Because special transceiver architectures can be used that may tradeoff other metrics for clock accuracy</a:t>
            </a:r>
          </a:p>
          <a:p>
            <a:pPr lvl="1"/>
            <a:r>
              <a:rPr lang="en-US" dirty="0" smtClean="0"/>
              <a:t>0.25% freq error is enough</a:t>
            </a:r>
          </a:p>
          <a:p>
            <a:pPr lvl="1"/>
            <a:r>
              <a:rPr lang="en-US" dirty="0" smtClean="0"/>
              <a:t>However, free running, periodically calibrated VCO is still not good enough</a:t>
            </a:r>
          </a:p>
          <a:p>
            <a:endParaRPr lang="en-US" dirty="0"/>
          </a:p>
          <a:p>
            <a:r>
              <a:rPr lang="en-US" dirty="0" smtClean="0"/>
              <a:t>Final PLL results:</a:t>
            </a:r>
          </a:p>
          <a:p>
            <a:pPr lvl="1"/>
            <a:r>
              <a:rPr lang="en-US" dirty="0" smtClean="0"/>
              <a:t>0.2x0.15mm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260uW @ 1.3V, 1GHz output clock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4419600"/>
            <a:ext cx="3206561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Duty Cycled PLL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PLL runs in bursts</a:t>
            </a:r>
          </a:p>
          <a:p>
            <a:r>
              <a:rPr lang="en-US" dirty="0" smtClean="0"/>
              <a:t>Corrects itself only during the idle time between bursts</a:t>
            </a:r>
          </a:p>
          <a:p>
            <a:r>
              <a:rPr lang="en-US" dirty="0" smtClean="0"/>
              <a:t>Must have a fast startup DCO</a:t>
            </a:r>
          </a:p>
          <a:p>
            <a:pPr lvl="1"/>
            <a:r>
              <a:rPr lang="en-US" dirty="0" smtClean="0"/>
              <a:t>So that power hungry transient is small</a:t>
            </a:r>
          </a:p>
          <a:p>
            <a:pPr lvl="1"/>
            <a:r>
              <a:rPr lang="en-US" dirty="0" smtClean="0"/>
              <a:t>So that the output is available for the most part of the burst</a:t>
            </a:r>
          </a:p>
          <a:p>
            <a:r>
              <a:rPr lang="en-US" dirty="0" smtClean="0"/>
              <a:t>DCO input is stored in between bursts</a:t>
            </a:r>
          </a:p>
          <a:p>
            <a:pPr lvl="1"/>
            <a:r>
              <a:rPr lang="en-US" dirty="0" smtClean="0"/>
              <a:t>Thus ADPLL is a must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ULP PLL for RF</a:t>
            </a:r>
          </a:p>
          <a:p>
            <a:pPr lvl="1">
              <a:lnSpc>
                <a:spcPct val="80000"/>
              </a:lnSpc>
            </a:pPr>
            <a:r>
              <a:rPr lang="en-US" sz="2200" b="1" dirty="0"/>
              <a:t>An Ultra-low-Power </a:t>
            </a:r>
            <a:r>
              <a:rPr lang="en-US" sz="2200" b="1" dirty="0" err="1"/>
              <a:t>Quadrature</a:t>
            </a:r>
            <a:r>
              <a:rPr lang="en-US" sz="2200" b="1" dirty="0"/>
              <a:t> PLL in 130nm CMOS for Impulse Radio </a:t>
            </a:r>
            <a:r>
              <a:rPr lang="en-US" sz="2200" b="1" dirty="0" smtClean="0"/>
              <a:t>Receivers</a:t>
            </a:r>
          </a:p>
          <a:p>
            <a:pPr lvl="1">
              <a:lnSpc>
                <a:spcPct val="80000"/>
              </a:lnSpc>
            </a:pPr>
            <a:r>
              <a:rPr lang="en-US" sz="2200" b="1" dirty="0" smtClean="0"/>
              <a:t>200uW, 600MHz</a:t>
            </a:r>
          </a:p>
          <a:p>
            <a:pPr lvl="1">
              <a:lnSpc>
                <a:spcPct val="80000"/>
              </a:lnSpc>
            </a:pPr>
            <a:endParaRPr lang="en-US" sz="2200" dirty="0"/>
          </a:p>
          <a:p>
            <a:pPr>
              <a:lnSpc>
                <a:spcPct val="80000"/>
              </a:lnSpc>
            </a:pPr>
            <a:r>
              <a:rPr lang="en-US" dirty="0"/>
              <a:t>ULP PLL for digital system clock generation</a:t>
            </a:r>
          </a:p>
          <a:p>
            <a:pPr lvl="1">
              <a:lnSpc>
                <a:spcPct val="80000"/>
              </a:lnSpc>
            </a:pPr>
            <a:r>
              <a:rPr lang="en-US" sz="2200" dirty="0"/>
              <a:t>Ultra Low Power CMOS PLL Clock Synthesizer for Wireless Sensor </a:t>
            </a:r>
            <a:r>
              <a:rPr lang="en-US" sz="2200" dirty="0" smtClean="0"/>
              <a:t>Nodes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20uW, 100kHz</a:t>
            </a:r>
          </a:p>
          <a:p>
            <a:pPr lvl="1">
              <a:lnSpc>
                <a:spcPct val="80000"/>
              </a:lnSpc>
            </a:pPr>
            <a:endParaRPr lang="en-US" sz="2200" dirty="0"/>
          </a:p>
          <a:p>
            <a:pPr>
              <a:lnSpc>
                <a:spcPct val="80000"/>
              </a:lnSpc>
            </a:pPr>
            <a:r>
              <a:rPr lang="en-US" dirty="0"/>
              <a:t>ULP ADPLL for </a:t>
            </a:r>
            <a:r>
              <a:rPr lang="en-US" dirty="0" smtClean="0"/>
              <a:t>RF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260uW, 1GHz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Duty cycled: On for 10% of the </a:t>
            </a:r>
            <a:r>
              <a:rPr lang="en-US" sz="2200" dirty="0" smtClean="0"/>
              <a:t>time</a:t>
            </a:r>
          </a:p>
          <a:p>
            <a:pPr lvl="1">
              <a:lnSpc>
                <a:spcPct val="90000"/>
              </a:lnSpc>
            </a:pP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3886200"/>
            <a:ext cx="4543425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ADPLL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Dual loops for course and fine tuning</a:t>
            </a:r>
          </a:p>
          <a:p>
            <a:r>
              <a:rPr lang="en-US" dirty="0" smtClean="0"/>
              <a:t>Main (course) loop:</a:t>
            </a:r>
          </a:p>
          <a:p>
            <a:pPr lvl="1"/>
            <a:r>
              <a:rPr lang="en-US" dirty="0" smtClean="0"/>
              <a:t>DCO with 7-bit DAC, counter, accumulator, </a:t>
            </a:r>
            <a:r>
              <a:rPr lang="en-US" dirty="0" err="1" smtClean="0"/>
              <a:t>subtractor</a:t>
            </a:r>
            <a:endParaRPr lang="en-US" dirty="0" smtClean="0"/>
          </a:p>
          <a:p>
            <a:pPr lvl="1"/>
            <a:r>
              <a:rPr lang="en-US" dirty="0" smtClean="0"/>
              <a:t>FCW = Desired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o</a:t>
            </a:r>
            <a:r>
              <a:rPr lang="en-US" baseline="-25000" dirty="0" smtClean="0"/>
              <a:t> </a:t>
            </a:r>
            <a:r>
              <a:rPr lang="en-US" dirty="0" smtClean="0"/>
              <a:t>/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ref</a:t>
            </a: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Acquisition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33600"/>
          </a:xfrm>
        </p:spPr>
        <p:txBody>
          <a:bodyPr>
            <a:normAutofit/>
          </a:bodyPr>
          <a:lstStyle/>
          <a:p>
            <a:r>
              <a:rPr lang="en-US" sz="2500" dirty="0" smtClean="0"/>
              <a:t>Every 1 out of 10 ref cycles, the ADPLL is “ON”</a:t>
            </a:r>
          </a:p>
          <a:p>
            <a:r>
              <a:rPr lang="en-US" sz="2500" dirty="0" smtClean="0"/>
              <a:t>Counter counts the number of rising edges of </a:t>
            </a:r>
            <a:r>
              <a:rPr lang="en-US" sz="2500" dirty="0" err="1" smtClean="0"/>
              <a:t>F</a:t>
            </a:r>
            <a:r>
              <a:rPr lang="en-US" sz="2500" baseline="-25000" dirty="0" err="1" smtClean="0"/>
              <a:t>o</a:t>
            </a:r>
            <a:r>
              <a:rPr lang="en-US" sz="2500" baseline="-25000" dirty="0" smtClean="0"/>
              <a:t> </a:t>
            </a:r>
            <a:r>
              <a:rPr lang="en-US" sz="2500" dirty="0" smtClean="0"/>
              <a:t> within one burst </a:t>
            </a:r>
          </a:p>
          <a:p>
            <a:r>
              <a:rPr lang="en-US" sz="2500" dirty="0" smtClean="0"/>
              <a:t>1 burst = 1 ref cycle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733800"/>
            <a:ext cx="44958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3581400"/>
            <a:ext cx="4038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After burst is over,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subtractor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calculates error between counter value and FCW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That freq error information is updated in the accumulator, and is used in the NEXT burst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Locking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3657601"/>
          </a:xfrm>
        </p:spPr>
        <p:txBody>
          <a:bodyPr>
            <a:normAutofit/>
          </a:bodyPr>
          <a:lstStyle/>
          <a:p>
            <a:r>
              <a:rPr lang="en-US" dirty="0" smtClean="0"/>
              <a:t>Once in lock:</a:t>
            </a:r>
          </a:p>
          <a:p>
            <a:pPr lvl="1"/>
            <a:r>
              <a:rPr lang="en-US" dirty="0" smtClean="0"/>
              <a:t>Successive bursts have same number of rising edges, except for effects of quantization error</a:t>
            </a:r>
          </a:p>
          <a:p>
            <a:pPr lvl="1"/>
            <a:r>
              <a:rPr lang="en-US" dirty="0" smtClean="0"/>
              <a:t>No course error except for quantization error</a:t>
            </a:r>
          </a:p>
          <a:p>
            <a:r>
              <a:rPr lang="en-US" dirty="0" smtClean="0"/>
              <a:t>Quantization error can result in freq error as large as ref freq (i.e. 1 counter bit * input freq)</a:t>
            </a:r>
          </a:p>
          <a:p>
            <a:endParaRPr lang="en-US" dirty="0" smtClean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4729709"/>
            <a:ext cx="4352925" cy="2128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Lower the quantization 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Quantization error obviously results in freq error</a:t>
            </a:r>
          </a:p>
          <a:p>
            <a:r>
              <a:rPr lang="en-US" dirty="0" smtClean="0"/>
              <a:t>Large quantization error (QE), together with large loop gain can result is stability</a:t>
            </a:r>
          </a:p>
          <a:p>
            <a:pPr lvl="1"/>
            <a:r>
              <a:rPr lang="en-US" dirty="0" smtClean="0"/>
              <a:t>ADPLL will oscillate around the target freq</a:t>
            </a:r>
          </a:p>
          <a:p>
            <a:pPr lvl="1"/>
            <a:r>
              <a:rPr lang="en-US" dirty="0" smtClean="0"/>
              <a:t>Must design loop gain to be in stable across PVT</a:t>
            </a:r>
          </a:p>
          <a:p>
            <a:pPr lvl="1"/>
            <a:r>
              <a:rPr lang="en-US" dirty="0" smtClean="0"/>
              <a:t>Lower QE =&gt; lower loop gain =&gt; stability</a:t>
            </a:r>
          </a:p>
          <a:p>
            <a:endParaRPr lang="en-US" dirty="0" smtClean="0"/>
          </a:p>
          <a:p>
            <a:r>
              <a:rPr lang="en-US" dirty="0" smtClean="0"/>
              <a:t>How to lower QE:</a:t>
            </a:r>
          </a:p>
          <a:p>
            <a:pPr lvl="1"/>
            <a:r>
              <a:rPr lang="en-US" dirty="0" smtClean="0"/>
              <a:t>Higher resolution course acquisition</a:t>
            </a:r>
          </a:p>
          <a:p>
            <a:pPr lvl="2"/>
            <a:r>
              <a:rPr lang="en-US" dirty="0" smtClean="0"/>
              <a:t>More power hungry</a:t>
            </a:r>
          </a:p>
          <a:p>
            <a:pPr lvl="2"/>
            <a:r>
              <a:rPr lang="en-US" dirty="0" smtClean="0"/>
              <a:t>Must be always on</a:t>
            </a:r>
          </a:p>
          <a:p>
            <a:pPr lvl="1"/>
            <a:r>
              <a:rPr lang="en-US" dirty="0" smtClean="0"/>
              <a:t>Thus better to have 2 loops, course and fine</a:t>
            </a:r>
          </a:p>
          <a:p>
            <a:pPr lvl="2">
              <a:buNone/>
            </a:pPr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Fine Acquisition Loop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Their ADPLL has 2 loops</a:t>
            </a:r>
          </a:p>
          <a:p>
            <a:pPr lvl="1"/>
            <a:r>
              <a:rPr lang="en-US" dirty="0" smtClean="0"/>
              <a:t>Course: With 7 bit DAC controlling the DCO</a:t>
            </a:r>
          </a:p>
          <a:p>
            <a:pPr lvl="1"/>
            <a:r>
              <a:rPr lang="en-US" dirty="0" smtClean="0"/>
              <a:t>Fine: With 9 bit DAC controlling the DCO</a:t>
            </a:r>
          </a:p>
          <a:p>
            <a:pPr lvl="1"/>
            <a:r>
              <a:rPr lang="en-US" dirty="0" smtClean="0"/>
              <a:t>Only one 16 bit loop can do, but its more area, power. Banking helps reduce these metrics.</a:t>
            </a:r>
          </a:p>
          <a:p>
            <a:endParaRPr lang="en-US" dirty="0" smtClean="0"/>
          </a:p>
          <a:p>
            <a:r>
              <a:rPr lang="en-US" dirty="0" smtClean="0"/>
              <a:t>Fine Loop:</a:t>
            </a:r>
          </a:p>
          <a:p>
            <a:pPr lvl="1"/>
            <a:r>
              <a:rPr lang="en-US" dirty="0" err="1" smtClean="0"/>
              <a:t>Subtractor</a:t>
            </a:r>
            <a:endParaRPr lang="en-US" dirty="0" smtClean="0"/>
          </a:p>
          <a:p>
            <a:pPr lvl="1"/>
            <a:r>
              <a:rPr lang="en-US" dirty="0" smtClean="0"/>
              <a:t>BW control</a:t>
            </a:r>
          </a:p>
          <a:p>
            <a:pPr lvl="1"/>
            <a:r>
              <a:rPr lang="en-US" dirty="0" smtClean="0"/>
              <a:t>Accumulator</a:t>
            </a:r>
          </a:p>
          <a:p>
            <a:pPr lvl="1"/>
            <a:r>
              <a:rPr lang="en-US" dirty="0" smtClean="0"/>
              <a:t>9 bit DAC</a:t>
            </a:r>
          </a:p>
          <a:p>
            <a:pPr lvl="1"/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3733800"/>
            <a:ext cx="4543425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Fine Tuning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4999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Course loop gives zero error if edges = FCW or FCW + 1</a:t>
            </a:r>
          </a:p>
          <a:p>
            <a:r>
              <a:rPr lang="en-US" dirty="0" smtClean="0"/>
              <a:t>Once course tuning gives zero error, fine tuning makes sure that the (FCW+1)</a:t>
            </a:r>
            <a:r>
              <a:rPr lang="en-US" dirty="0" err="1" smtClean="0"/>
              <a:t>th</a:t>
            </a:r>
            <a:r>
              <a:rPr lang="en-US" dirty="0" smtClean="0"/>
              <a:t> edge comes as closer to the ref edge as possible</a:t>
            </a:r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3352800"/>
            <a:ext cx="462915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3505200"/>
            <a:ext cx="3733800" cy="3048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Fine tuning loop works in bang-bang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fashion.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last edge comes either just before or just after the ref clock edge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Fine Loop Adaptive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Till course error is high, fine loop is OFF</a:t>
            </a:r>
          </a:p>
          <a:p>
            <a:r>
              <a:rPr lang="en-US" dirty="0" smtClean="0"/>
              <a:t>Till fine error is high, fine loop BW is high</a:t>
            </a:r>
          </a:p>
          <a:p>
            <a:r>
              <a:rPr lang="en-US" dirty="0" smtClean="0"/>
              <a:t>Saves power, decreases acquisition time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3505200"/>
            <a:ext cx="4505325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3124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Low power: Use VCO (not LC)</a:t>
            </a:r>
          </a:p>
          <a:p>
            <a:r>
              <a:rPr lang="en-US" dirty="0" smtClean="0"/>
              <a:t>Fast startup</a:t>
            </a:r>
          </a:p>
          <a:p>
            <a:pPr lvl="1"/>
            <a:r>
              <a:rPr lang="en-US" dirty="0" smtClean="0"/>
              <a:t>Don’t use LC</a:t>
            </a:r>
          </a:p>
          <a:p>
            <a:pPr lvl="1"/>
            <a:r>
              <a:rPr lang="en-US" dirty="0" smtClean="0"/>
              <a:t>Large capacitors on control voltage nodes</a:t>
            </a:r>
          </a:p>
          <a:p>
            <a:pPr lvl="1"/>
            <a:r>
              <a:rPr lang="en-US" dirty="0" smtClean="0"/>
              <a:t>Control voltages set before DCO startup</a:t>
            </a:r>
          </a:p>
          <a:p>
            <a:pPr lvl="1"/>
            <a:r>
              <a:rPr lang="en-US" dirty="0" smtClean="0"/>
              <a:t>DCO configured as delay line before startup</a:t>
            </a:r>
          </a:p>
          <a:p>
            <a:pPr lvl="1"/>
            <a:r>
              <a:rPr lang="en-US" dirty="0" smtClean="0"/>
              <a:t>DAC turned off in between bursts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4333875"/>
            <a:ext cx="661035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20MHz ref</a:t>
            </a:r>
          </a:p>
          <a:p>
            <a:r>
              <a:rPr lang="en-US" dirty="0" smtClean="0"/>
              <a:t>300M-1.2GHz output</a:t>
            </a:r>
          </a:p>
          <a:p>
            <a:endParaRPr lang="en-US" dirty="0" smtClean="0"/>
          </a:p>
          <a:p>
            <a:r>
              <a:rPr lang="en-US" dirty="0" smtClean="0"/>
              <a:t>260uW @ 1.3V, 1GHz</a:t>
            </a:r>
          </a:p>
          <a:p>
            <a:pPr lvl="1"/>
            <a:r>
              <a:rPr lang="en-US" dirty="0" smtClean="0"/>
              <a:t>DCO: 100uW</a:t>
            </a:r>
          </a:p>
          <a:p>
            <a:pPr lvl="1"/>
            <a:r>
              <a:rPr lang="en-US" dirty="0" smtClean="0"/>
              <a:t>DAC: 60uW</a:t>
            </a:r>
          </a:p>
          <a:p>
            <a:pPr lvl="1"/>
            <a:r>
              <a:rPr lang="en-US" dirty="0" smtClean="0"/>
              <a:t>Counters, other digital logic: 40uW</a:t>
            </a:r>
          </a:p>
          <a:p>
            <a:endParaRPr lang="en-US" dirty="0" smtClean="0"/>
          </a:p>
          <a:p>
            <a:r>
              <a:rPr lang="en-US" dirty="0" smtClean="0"/>
              <a:t>Initial settling happens in ~15 bursts</a:t>
            </a:r>
          </a:p>
          <a:p>
            <a:r>
              <a:rPr lang="en-US" dirty="0" smtClean="0"/>
              <a:t>Once settled DCW only changes </a:t>
            </a:r>
            <a:r>
              <a:rPr lang="en-US" dirty="0" err="1" smtClean="0"/>
              <a:t>bec</a:t>
            </a:r>
            <a:r>
              <a:rPr lang="en-US" dirty="0" smtClean="0"/>
              <a:t> of temp, voltage variations</a:t>
            </a:r>
          </a:p>
          <a:p>
            <a:endParaRPr lang="en-US" dirty="0" smtClean="0"/>
          </a:p>
          <a:p>
            <a:r>
              <a:rPr lang="en-US" dirty="0" smtClean="0"/>
              <a:t>Phase Noise: -77dbc/Hz @ 1MHz offset</a:t>
            </a:r>
          </a:p>
          <a:p>
            <a:r>
              <a:rPr lang="en-US" dirty="0" smtClean="0"/>
              <a:t>&lt; 0.25% frequency error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best ULP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Use VCO with as less static current dissipation paths as possible</a:t>
            </a:r>
          </a:p>
          <a:p>
            <a:r>
              <a:rPr lang="en-US" dirty="0" err="1" smtClean="0"/>
              <a:t>Varactor</a:t>
            </a:r>
            <a:r>
              <a:rPr lang="en-US" dirty="0" smtClean="0"/>
              <a:t> based cell is good if required tuning range is small</a:t>
            </a:r>
          </a:p>
          <a:p>
            <a:endParaRPr lang="en-US" dirty="0" smtClean="0"/>
          </a:p>
          <a:p>
            <a:r>
              <a:rPr lang="en-US" dirty="0" smtClean="0"/>
              <a:t>Make VCO fast startup, and duty cycle the PLL</a:t>
            </a:r>
          </a:p>
          <a:p>
            <a:r>
              <a:rPr lang="en-US" dirty="0" smtClean="0"/>
              <a:t>Duty cycling may need PLL to be ADPLL</a:t>
            </a:r>
          </a:p>
          <a:p>
            <a:endParaRPr lang="en-US" dirty="0" smtClean="0"/>
          </a:p>
          <a:p>
            <a:r>
              <a:rPr lang="en-US" dirty="0" smtClean="0"/>
              <a:t>Use TSPC to lower power in dividers</a:t>
            </a:r>
          </a:p>
          <a:p>
            <a:r>
              <a:rPr lang="en-US" dirty="0" smtClean="0"/>
              <a:t>Use elaborate CP only if clock is for RF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ULP </a:t>
            </a:r>
            <a:r>
              <a:rPr lang="en-US" dirty="0" err="1" smtClean="0"/>
              <a:t>Quadrature</a:t>
            </a:r>
            <a:r>
              <a:rPr lang="en-US" dirty="0" smtClean="0"/>
              <a:t> PLL for Impulse Radio Receivers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For generating </a:t>
            </a:r>
            <a:r>
              <a:rPr lang="en-US" dirty="0" err="1" smtClean="0"/>
              <a:t>quadrature</a:t>
            </a:r>
            <a:r>
              <a:rPr lang="en-US" dirty="0" smtClean="0"/>
              <a:t> clocks for RF receiver</a:t>
            </a:r>
          </a:p>
          <a:p>
            <a:r>
              <a:rPr lang="en-US" dirty="0" smtClean="0"/>
              <a:t>Specifications:</a:t>
            </a:r>
          </a:p>
          <a:p>
            <a:pPr lvl="1"/>
            <a:r>
              <a:rPr lang="en-US" dirty="0" smtClean="0"/>
              <a:t>Low power ~ 200uW</a:t>
            </a:r>
          </a:p>
          <a:p>
            <a:pPr lvl="1"/>
            <a:r>
              <a:rPr lang="en-US" dirty="0" smtClean="0"/>
              <a:t>600MHz output frequency</a:t>
            </a:r>
          </a:p>
          <a:p>
            <a:pPr lvl="1"/>
            <a:r>
              <a:rPr lang="en-US" dirty="0" smtClean="0"/>
              <a:t>-90 </a:t>
            </a:r>
            <a:r>
              <a:rPr lang="en-US" dirty="0" err="1" smtClean="0"/>
              <a:t>dBc</a:t>
            </a:r>
            <a:r>
              <a:rPr lang="en-US" dirty="0" smtClean="0"/>
              <a:t>/Hz @ 1MHz offset</a:t>
            </a:r>
          </a:p>
          <a:p>
            <a:r>
              <a:rPr lang="en-US" dirty="0" smtClean="0"/>
              <a:t>Above specifications come from system level simulations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ULP PLL for RF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Make sure your communication scheme and the architecture of the transceiver is such that the accuracy of the clock needed is low</a:t>
            </a:r>
          </a:p>
          <a:p>
            <a:r>
              <a:rPr lang="en-US" dirty="0" smtClean="0"/>
              <a:t>Paper talks about how to do so, but will not focus on that</a:t>
            </a:r>
          </a:p>
          <a:p>
            <a:endParaRPr lang="en-US" dirty="0" smtClean="0"/>
          </a:p>
          <a:p>
            <a:r>
              <a:rPr lang="en-US" dirty="0" smtClean="0"/>
              <a:t>PLL Design Metrics</a:t>
            </a:r>
          </a:p>
          <a:p>
            <a:pPr lvl="1"/>
            <a:r>
              <a:rPr lang="en-US" dirty="0" smtClean="0"/>
              <a:t>Power is MOST important</a:t>
            </a:r>
          </a:p>
          <a:p>
            <a:pPr lvl="1"/>
            <a:r>
              <a:rPr lang="en-US" dirty="0" smtClean="0"/>
              <a:t>Since it is RF clock, phase noise is also given SOME importance</a:t>
            </a:r>
          </a:p>
          <a:p>
            <a:pPr lvl="1"/>
            <a:r>
              <a:rPr lang="en-US" dirty="0" smtClean="0"/>
              <a:t>No other metrics is given importance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62400"/>
            <a:ext cx="8229600" cy="21637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Differential Ring Oscillator based VCO</a:t>
            </a:r>
          </a:p>
          <a:p>
            <a:r>
              <a:rPr lang="en-US" dirty="0" smtClean="0"/>
              <a:t>TSPC PFD</a:t>
            </a:r>
          </a:p>
          <a:p>
            <a:r>
              <a:rPr lang="en-US" dirty="0" smtClean="0"/>
              <a:t>TSPC Divider</a:t>
            </a:r>
          </a:p>
          <a:p>
            <a:r>
              <a:rPr lang="en-US" dirty="0" smtClean="0"/>
              <a:t>Low Noise Charge Pump</a:t>
            </a:r>
          </a:p>
          <a:p>
            <a:r>
              <a:rPr lang="en-US" dirty="0" smtClean="0"/>
              <a:t>Fully integrated passive components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524000"/>
            <a:ext cx="649605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VCO Design Specs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Consumes the largest share of the power consumption, thus its power optimization is most important</a:t>
            </a:r>
          </a:p>
          <a:p>
            <a:endParaRPr lang="en-US" dirty="0" smtClean="0"/>
          </a:p>
          <a:p>
            <a:r>
              <a:rPr lang="en-US" dirty="0" smtClean="0"/>
              <a:t>VCO requirements: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Low Power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Moderate phase noise, frequency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Fully Integrated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err="1" smtClean="0"/>
              <a:t>Quadrature</a:t>
            </a:r>
            <a:r>
              <a:rPr lang="en-US" dirty="0" smtClean="0"/>
              <a:t> outputs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VCO Design Decisions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VCO requirements: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Low Power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Moderate phase noise, frequency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Fully Integrated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err="1" smtClean="0"/>
              <a:t>Quadrature</a:t>
            </a:r>
            <a:r>
              <a:rPr lang="en-US" dirty="0" smtClean="0"/>
              <a:t> outputs required</a:t>
            </a:r>
          </a:p>
          <a:p>
            <a:endParaRPr lang="en-US" dirty="0" smtClean="0"/>
          </a:p>
          <a:p>
            <a:r>
              <a:rPr lang="en-US" dirty="0" smtClean="0"/>
              <a:t>Requirements 1, 2, 3: Suggest use of ring oscillator (RO)</a:t>
            </a:r>
          </a:p>
          <a:p>
            <a:pPr lvl="1"/>
            <a:r>
              <a:rPr lang="en-US" dirty="0" smtClean="0"/>
              <a:t>On chip LC oscillator will have bad “Q” and require large power consumption and area</a:t>
            </a:r>
          </a:p>
          <a:p>
            <a:pPr lvl="1"/>
            <a:r>
              <a:rPr lang="en-US" dirty="0" smtClean="0"/>
              <a:t>Thus, RO is a good solution for our noise requirements</a:t>
            </a:r>
          </a:p>
          <a:p>
            <a:endParaRPr lang="en-US" dirty="0" smtClean="0"/>
          </a:p>
          <a:p>
            <a:r>
              <a:rPr lang="en-US" dirty="0" smtClean="0"/>
              <a:t>Requirement 4: </a:t>
            </a:r>
            <a:r>
              <a:rPr lang="en-US" dirty="0" err="1" smtClean="0"/>
              <a:t>Quadrature</a:t>
            </a:r>
            <a:r>
              <a:rPr lang="en-US" dirty="0" smtClean="0"/>
              <a:t> outputs needed for receiver. Thus, differential VCO is the only solution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VCO Delay 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648200"/>
            <a:ext cx="8229600" cy="1782763"/>
          </a:xfrm>
        </p:spPr>
        <p:txBody>
          <a:bodyPr/>
          <a:lstStyle/>
          <a:p>
            <a:r>
              <a:rPr lang="en-US" dirty="0" smtClean="0"/>
              <a:t>Combination of inverter and cross coupling transistors for differential operation</a:t>
            </a:r>
          </a:p>
          <a:p>
            <a:r>
              <a:rPr lang="en-US" dirty="0" smtClean="0"/>
              <a:t>2 stages used</a:t>
            </a:r>
          </a:p>
          <a:p>
            <a:pPr lvl="1"/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371600"/>
            <a:ext cx="535305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</TotalTime>
  <Words>1811</Words>
  <Application>Microsoft Office PowerPoint</Application>
  <PresentationFormat>On-screen Show (4:3)</PresentationFormat>
  <Paragraphs>321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Ultra Low Power PLL Implementations</vt:lpstr>
      <vt:lpstr>Motivation for ULP PLLs</vt:lpstr>
      <vt:lpstr>Outline</vt:lpstr>
      <vt:lpstr>ULP Quadrature PLL for Impulse Radio Receivers</vt:lpstr>
      <vt:lpstr>ULP PLL for RF</vt:lpstr>
      <vt:lpstr>PLL Design</vt:lpstr>
      <vt:lpstr>VCO Design Specs</vt:lpstr>
      <vt:lpstr>VCO Design Decisions</vt:lpstr>
      <vt:lpstr>VCO Delay Cell</vt:lpstr>
      <vt:lpstr>VCO Delay Cell</vt:lpstr>
      <vt:lpstr>VCO Results</vt:lpstr>
      <vt:lpstr>Divider</vt:lpstr>
      <vt:lpstr>PFD</vt:lpstr>
      <vt:lpstr>Charge Pump</vt:lpstr>
      <vt:lpstr>Charge Pump</vt:lpstr>
      <vt:lpstr>Results</vt:lpstr>
      <vt:lpstr>Loop Filter</vt:lpstr>
      <vt:lpstr>Outline</vt:lpstr>
      <vt:lpstr>ULP PLL for digital clock generation</vt:lpstr>
      <vt:lpstr>PLL Architecture</vt:lpstr>
      <vt:lpstr>VCO Design Decisions</vt:lpstr>
      <vt:lpstr>VCO Design</vt:lpstr>
      <vt:lpstr>Discussion: VCO: Need for Fmin</vt:lpstr>
      <vt:lpstr>Charge Pump</vt:lpstr>
      <vt:lpstr>Dividers</vt:lpstr>
      <vt:lpstr>Results</vt:lpstr>
      <vt:lpstr>Outline</vt:lpstr>
      <vt:lpstr>ULP ADPLL for RF</vt:lpstr>
      <vt:lpstr>Duty Cycled PLL</vt:lpstr>
      <vt:lpstr>ADPLL architecture</vt:lpstr>
      <vt:lpstr>Course Acquisition</vt:lpstr>
      <vt:lpstr>Course Locking</vt:lpstr>
      <vt:lpstr>Lower the quantization error</vt:lpstr>
      <vt:lpstr>Fine Acquisition Loop</vt:lpstr>
      <vt:lpstr>Fine Tuning</vt:lpstr>
      <vt:lpstr>Fine Loop Adaptive Control</vt:lpstr>
      <vt:lpstr>DCO</vt:lpstr>
      <vt:lpstr>Results</vt:lpstr>
      <vt:lpstr>Summary of best ULP practices</vt:lpstr>
    </vt:vector>
  </TitlesOfParts>
  <Company>University of Virginia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Ultra Low Power PLL Implementations</dc:title>
  <dc:creator>Sudhanshu Khanna</dc:creator>
  <cp:lastModifiedBy>Sudhanshu Khanna</cp:lastModifiedBy>
  <cp:revision>78</cp:revision>
  <dcterms:created xsi:type="dcterms:W3CDTF">2011-04-11T14:11:42Z</dcterms:created>
  <dcterms:modified xsi:type="dcterms:W3CDTF">2011-04-12T19:22:22Z</dcterms:modified>
</cp:coreProperties>
</file>